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61" r:id="rId6"/>
    <p:sldId id="259" r:id="rId7"/>
    <p:sldId id="260" r:id="rId8"/>
    <p:sldId id="262" r:id="rId9"/>
    <p:sldId id="263" r:id="rId10"/>
    <p:sldId id="264" r:id="rId11"/>
    <p:sldId id="268" r:id="rId12"/>
    <p:sldId id="270" r:id="rId13"/>
    <p:sldId id="271"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4/18/2026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4/18/2026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4/18/2026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4/18/2026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4/18/2026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4/18/2026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4/18/2026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4/18/2026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4/18/2026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4/18/2026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4/18/2026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4/18/2026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8"/>
            <a:ext cx="6253317" cy="2696064"/>
          </a:xfrm>
        </p:spPr>
        <p:txBody>
          <a:bodyPr>
            <a:normAutofit/>
          </a:bodyPr>
          <a:lstStyle/>
          <a:p>
            <a:r>
              <a:rPr lang="en-US" sz="2800" dirty="0"/>
              <a:t>Avian Coccidiosis</a:t>
            </a:r>
            <a:r>
              <a:rPr lang="ar-IQ" sz="2800" dirty="0"/>
              <a:t>+ </a:t>
            </a:r>
            <a:r>
              <a:rPr lang="en-US" sz="2800" b="1" dirty="0"/>
              <a:t> Trichomonas Infection </a:t>
            </a:r>
            <a:r>
              <a:rPr lang="ar-IQ" sz="2800" dirty="0"/>
              <a:t>+</a:t>
            </a:r>
            <a:r>
              <a:rPr lang="en-US" sz="2800" b="1" dirty="0"/>
              <a:t> Histomoniasis </a:t>
            </a:r>
            <a:endParaRPr lang="en-US" sz="28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92500" lnSpcReduction="20000"/>
          </a:bodyPr>
          <a:lstStyle/>
          <a:p>
            <a:r>
              <a:rPr lang="en-US" sz="2400" dirty="0">
                <a:solidFill>
                  <a:schemeClr val="tx1">
                    <a:lumMod val="85000"/>
                    <a:lumOff val="15000"/>
                  </a:schemeClr>
                </a:solidFill>
              </a:rPr>
              <a:t>Prepared by Dr. Harith Abdulla Najem</a:t>
            </a:r>
            <a:br>
              <a:rPr lang="en-US" sz="2400" dirty="0">
                <a:solidFill>
                  <a:schemeClr val="tx1">
                    <a:lumMod val="85000"/>
                    <a:lumOff val="15000"/>
                  </a:schemeClr>
                </a:solidFill>
              </a:rPr>
            </a:br>
            <a:r>
              <a:rPr lang="en-US" sz="2400" dirty="0">
                <a:solidFill>
                  <a:schemeClr val="tx1">
                    <a:lumMod val="85000"/>
                    <a:lumOff val="15000"/>
                  </a:schemeClr>
                </a:solidFill>
              </a:rPr>
              <a:t>College of Veterinary Medicine – University of Basrah</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D5BD-71FA-4550-E19A-C3434E521B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21C7D2-B301-1404-008C-367C0D423F36}"/>
              </a:ext>
            </a:extLst>
          </p:cNvPr>
          <p:cNvSpPr>
            <a:spLocks noGrp="1"/>
          </p:cNvSpPr>
          <p:nvPr>
            <p:ph sz="half" idx="1"/>
          </p:nvPr>
        </p:nvSpPr>
        <p:spPr/>
        <p:txBody>
          <a:bodyPr>
            <a:normAutofit fontScale="85000" lnSpcReduction="20000"/>
          </a:bodyPr>
          <a:lstStyle/>
          <a:p>
            <a:r>
              <a:rPr lang="en-US" b="1" dirty="0"/>
              <a:t>Diagnosis:</a:t>
            </a:r>
            <a:endParaRPr lang="en-US" dirty="0"/>
          </a:p>
          <a:p>
            <a:r>
              <a:rPr lang="en-US" dirty="0"/>
              <a:t>Microscopic examination of greenish fluid and cheesy material. </a:t>
            </a:r>
          </a:p>
          <a:p>
            <a:r>
              <a:rPr lang="en-US" dirty="0"/>
              <a:t>Characteristic lesions. </a:t>
            </a:r>
          </a:p>
          <a:p>
            <a:r>
              <a:rPr lang="en-US" b="1" dirty="0"/>
              <a:t>Prevention:</a:t>
            </a:r>
            <a:endParaRPr lang="en-US" dirty="0"/>
          </a:p>
          <a:p>
            <a:r>
              <a:rPr lang="en-US" dirty="0"/>
              <a:t>Culling or treating carrier birds. </a:t>
            </a:r>
          </a:p>
          <a:p>
            <a:r>
              <a:rPr lang="en-US" dirty="0"/>
              <a:t>Clean food and water regularly and protect from contamination by wild pigeons and other birds. </a:t>
            </a:r>
          </a:p>
          <a:p>
            <a:r>
              <a:rPr lang="en-US" b="1" dirty="0"/>
              <a:t>Treatment:</a:t>
            </a:r>
            <a:br>
              <a:rPr lang="en-US" dirty="0"/>
            </a:br>
            <a:r>
              <a:rPr lang="en-US" dirty="0"/>
              <a:t>Antiprotozoal medications such as dimetridazole and metronidazole.</a:t>
            </a:r>
          </a:p>
          <a:p>
            <a:endParaRPr lang="en-US" dirty="0"/>
          </a:p>
        </p:txBody>
      </p:sp>
      <p:sp>
        <p:nvSpPr>
          <p:cNvPr id="4" name="Content Placeholder 3">
            <a:extLst>
              <a:ext uri="{FF2B5EF4-FFF2-40B4-BE49-F238E27FC236}">
                <a16:creationId xmlns:a16="http://schemas.microsoft.com/office/drawing/2014/main" id="{1A38B1F8-BE47-12F3-121C-FBCB4441133B}"/>
              </a:ext>
            </a:extLst>
          </p:cNvPr>
          <p:cNvSpPr>
            <a:spLocks noGrp="1"/>
          </p:cNvSpPr>
          <p:nvPr>
            <p:ph sz="half" idx="2"/>
          </p:nvPr>
        </p:nvSpPr>
        <p:spPr/>
        <p:txBody>
          <a:bodyPr>
            <a:noAutofit/>
          </a:bodyPr>
          <a:lstStyle/>
          <a:p>
            <a:endParaRPr lang="ar-IQ" sz="2000" dirty="0">
              <a:highlight>
                <a:srgbClr val="00FF00"/>
              </a:highlight>
            </a:endParaRPr>
          </a:p>
          <a:p>
            <a:r>
              <a:rPr lang="en-US" sz="2000" dirty="0">
                <a:highlight>
                  <a:srgbClr val="00FF00"/>
                </a:highlight>
              </a:rPr>
              <a:t>Avian trichomoniasis is caused by </a:t>
            </a:r>
            <a:r>
              <a:rPr lang="en-US" sz="2000" i="1" dirty="0">
                <a:highlight>
                  <a:srgbClr val="00FF00"/>
                </a:highlight>
              </a:rPr>
              <a:t>Trichomonas </a:t>
            </a:r>
            <a:r>
              <a:rPr lang="en-US" sz="2000" i="1" dirty="0" err="1">
                <a:highlight>
                  <a:srgbClr val="00FF00"/>
                </a:highlight>
              </a:rPr>
              <a:t>gallinae</a:t>
            </a:r>
            <a:r>
              <a:rPr lang="en-US" sz="2000" dirty="0">
                <a:highlight>
                  <a:srgbClr val="00FF00"/>
                </a:highlight>
              </a:rPr>
              <a:t> and mainly affects young birds.</a:t>
            </a:r>
            <a:br>
              <a:rPr lang="en-US" sz="2000" dirty="0">
                <a:highlight>
                  <a:srgbClr val="00FF00"/>
                </a:highlight>
              </a:rPr>
            </a:br>
            <a:r>
              <a:rPr lang="en-US" sz="2000" dirty="0">
                <a:highlight>
                  <a:srgbClr val="00FF00"/>
                </a:highlight>
              </a:rPr>
              <a:t>It spreads via contaminated water, feed, and carrier birds.</a:t>
            </a:r>
            <a:br>
              <a:rPr lang="en-US" sz="2000" dirty="0">
                <a:highlight>
                  <a:srgbClr val="00FF00"/>
                </a:highlight>
              </a:rPr>
            </a:br>
            <a:r>
              <a:rPr lang="en-US" sz="2000" dirty="0">
                <a:highlight>
                  <a:srgbClr val="00FF00"/>
                </a:highlight>
              </a:rPr>
              <a:t>Signs include caseous oral lesions, anorexia, and weight loss.</a:t>
            </a:r>
            <a:br>
              <a:rPr lang="en-US" sz="2000" dirty="0">
                <a:highlight>
                  <a:srgbClr val="00FF00"/>
                </a:highlight>
              </a:rPr>
            </a:br>
            <a:r>
              <a:rPr lang="en-US" sz="2000" dirty="0">
                <a:highlight>
                  <a:srgbClr val="00FF00"/>
                </a:highlight>
              </a:rPr>
              <a:t>Diagnosis by lesions/microscopy; treatment with metronidazole.</a:t>
            </a:r>
          </a:p>
          <a:p>
            <a:endParaRPr lang="en-US" sz="2000" dirty="0">
              <a:highlight>
                <a:srgbClr val="00FF00"/>
              </a:highlight>
            </a:endParaRPr>
          </a:p>
        </p:txBody>
      </p:sp>
    </p:spTree>
    <p:extLst>
      <p:ext uri="{BB962C8B-B14F-4D97-AF65-F5344CB8AC3E}">
        <p14:creationId xmlns:p14="http://schemas.microsoft.com/office/powerpoint/2010/main" val="265097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AFF8-9C8F-7ACD-A2B4-268B93BA145E}"/>
              </a:ext>
            </a:extLst>
          </p:cNvPr>
          <p:cNvSpPr>
            <a:spLocks noGrp="1"/>
          </p:cNvSpPr>
          <p:nvPr>
            <p:ph type="title"/>
          </p:nvPr>
        </p:nvSpPr>
        <p:spPr/>
        <p:txBody>
          <a:bodyPr/>
          <a:lstStyle/>
          <a:p>
            <a:r>
              <a:rPr lang="en-US" b="1" dirty="0"/>
              <a:t>Histomoniasis (Blackhead):</a:t>
            </a:r>
            <a:br>
              <a:rPr lang="en-US" dirty="0"/>
            </a:br>
            <a:endParaRPr lang="en-US" dirty="0"/>
          </a:p>
        </p:txBody>
      </p:sp>
      <p:sp>
        <p:nvSpPr>
          <p:cNvPr id="3" name="Content Placeholder 2">
            <a:extLst>
              <a:ext uri="{FF2B5EF4-FFF2-40B4-BE49-F238E27FC236}">
                <a16:creationId xmlns:a16="http://schemas.microsoft.com/office/drawing/2014/main" id="{DAAEC57C-5A24-7E3E-B06E-1ECBCDEDCDAE}"/>
              </a:ext>
            </a:extLst>
          </p:cNvPr>
          <p:cNvSpPr>
            <a:spLocks noGrp="1"/>
          </p:cNvSpPr>
          <p:nvPr>
            <p:ph sz="half" idx="1"/>
          </p:nvPr>
        </p:nvSpPr>
        <p:spPr/>
        <p:txBody>
          <a:bodyPr/>
          <a:lstStyle/>
          <a:p>
            <a:r>
              <a:rPr lang="en-US" dirty="0"/>
              <a:t>Disease of chickens and turkeys caused by </a:t>
            </a:r>
            <a:r>
              <a:rPr lang="en-US" i="1" dirty="0" err="1"/>
              <a:t>Histomonas</a:t>
            </a:r>
            <a:r>
              <a:rPr lang="en-US" i="1" dirty="0"/>
              <a:t> </a:t>
            </a:r>
            <a:r>
              <a:rPr lang="en-US" i="1" dirty="0" err="1"/>
              <a:t>meleagridis</a:t>
            </a:r>
            <a:r>
              <a:rPr lang="en-US" dirty="0"/>
              <a:t>, affecting ceca and liver.</a:t>
            </a:r>
            <a:br>
              <a:rPr lang="en-US" dirty="0"/>
            </a:br>
            <a:r>
              <a:rPr lang="en-US" dirty="0"/>
              <a:t>Transmitted via </a:t>
            </a:r>
            <a:r>
              <a:rPr lang="en-US" i="1" dirty="0" err="1"/>
              <a:t>Heterakis</a:t>
            </a:r>
            <a:r>
              <a:rPr lang="en-US" i="1" dirty="0"/>
              <a:t> </a:t>
            </a:r>
            <a:r>
              <a:rPr lang="en-US" i="1" dirty="0" err="1"/>
              <a:t>gallinarum</a:t>
            </a:r>
            <a:r>
              <a:rPr lang="en-US" dirty="0"/>
              <a:t> (cecal worm).</a:t>
            </a:r>
            <a:br>
              <a:rPr lang="en-US" dirty="0"/>
            </a:br>
            <a:r>
              <a:rPr lang="en-US" dirty="0"/>
              <a:t>Also spread through earthworms acting as carriers.</a:t>
            </a:r>
            <a:br>
              <a:rPr lang="en-US" dirty="0"/>
            </a:br>
            <a:r>
              <a:rPr lang="en-US" dirty="0"/>
              <a:t>Infection occurs after ingestion of infected eggs or worms.</a:t>
            </a:r>
          </a:p>
          <a:p>
            <a:endParaRPr lang="en-US" dirty="0"/>
          </a:p>
        </p:txBody>
      </p:sp>
      <p:sp>
        <p:nvSpPr>
          <p:cNvPr id="4" name="Content Placeholder 3">
            <a:extLst>
              <a:ext uri="{FF2B5EF4-FFF2-40B4-BE49-F238E27FC236}">
                <a16:creationId xmlns:a16="http://schemas.microsoft.com/office/drawing/2014/main" id="{F332D0ED-9DF7-BFA5-2218-BE293285D10C}"/>
              </a:ext>
            </a:extLst>
          </p:cNvPr>
          <p:cNvSpPr>
            <a:spLocks noGrp="1"/>
          </p:cNvSpPr>
          <p:nvPr>
            <p:ph sz="half" idx="2"/>
          </p:nvPr>
        </p:nvSpPr>
        <p:spPr/>
        <p:txBody>
          <a:bodyPr/>
          <a:lstStyle/>
          <a:p>
            <a:r>
              <a:rPr lang="en-US" b="1" dirty="0"/>
              <a:t>Clinical signs (Histomoniasis):</a:t>
            </a:r>
            <a:endParaRPr lang="en-US" dirty="0"/>
          </a:p>
          <a:p>
            <a:r>
              <a:rPr lang="en-US" dirty="0"/>
              <a:t>Depression, inappetence, and poor growth.</a:t>
            </a:r>
            <a:br>
              <a:rPr lang="en-US" dirty="0"/>
            </a:br>
            <a:r>
              <a:rPr lang="en-US" dirty="0"/>
              <a:t>Sulphur-yellow diarrhea.</a:t>
            </a:r>
            <a:br>
              <a:rPr lang="en-US" dirty="0"/>
            </a:br>
            <a:r>
              <a:rPr lang="en-US" dirty="0"/>
              <a:t>Cyanosis of head (blackhead).</a:t>
            </a:r>
            <a:br>
              <a:rPr lang="en-US" dirty="0"/>
            </a:br>
            <a:r>
              <a:rPr lang="en-US" dirty="0"/>
              <a:t>Blood in feces (chickens).</a:t>
            </a:r>
            <a:br>
              <a:rPr lang="en-US" dirty="0"/>
            </a:br>
            <a:r>
              <a:rPr lang="en-US" dirty="0"/>
              <a:t>Progressive emaciation.</a:t>
            </a:r>
          </a:p>
          <a:p>
            <a:endParaRPr lang="en-US" dirty="0"/>
          </a:p>
        </p:txBody>
      </p:sp>
      <p:pic>
        <p:nvPicPr>
          <p:cNvPr id="6" name="Picture 5">
            <a:extLst>
              <a:ext uri="{FF2B5EF4-FFF2-40B4-BE49-F238E27FC236}">
                <a16:creationId xmlns:a16="http://schemas.microsoft.com/office/drawing/2014/main" id="{DE753237-4B92-8344-B9FC-C2B42CDC4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426" y="3994996"/>
            <a:ext cx="2736574" cy="2736574"/>
          </a:xfrm>
          <a:prstGeom prst="rect">
            <a:avLst/>
          </a:prstGeom>
        </p:spPr>
      </p:pic>
    </p:spTree>
    <p:extLst>
      <p:ext uri="{BB962C8B-B14F-4D97-AF65-F5344CB8AC3E}">
        <p14:creationId xmlns:p14="http://schemas.microsoft.com/office/powerpoint/2010/main" val="34970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292CE-D4E5-772B-3A43-3E34700DFDA3}"/>
              </a:ext>
            </a:extLst>
          </p:cNvPr>
          <p:cNvSpPr>
            <a:spLocks noGrp="1"/>
          </p:cNvSpPr>
          <p:nvPr>
            <p:ph sz="half" idx="1"/>
          </p:nvPr>
        </p:nvSpPr>
        <p:spPr/>
        <p:txBody>
          <a:bodyPr>
            <a:normAutofit lnSpcReduction="10000"/>
          </a:bodyPr>
          <a:lstStyle/>
          <a:p>
            <a:r>
              <a:rPr lang="en-US" b="1" dirty="0"/>
              <a:t>Post-mortem lesions (Histomoniasis):</a:t>
            </a:r>
            <a:endParaRPr lang="en-US" dirty="0"/>
          </a:p>
          <a:p>
            <a:r>
              <a:rPr lang="en-US" dirty="0"/>
              <a:t>Enlarged ceca with ulcers and caseous cores.</a:t>
            </a:r>
            <a:br>
              <a:rPr lang="en-US" dirty="0"/>
            </a:br>
            <a:r>
              <a:rPr lang="en-US" dirty="0"/>
              <a:t>Yellow–grey–green areas in ceca.</a:t>
            </a:r>
            <a:br>
              <a:rPr lang="en-US" dirty="0"/>
            </a:br>
            <a:r>
              <a:rPr lang="en-US" dirty="0"/>
              <a:t>Liver with round depressed grey lesions (may be absent early).</a:t>
            </a:r>
          </a:p>
          <a:p>
            <a:endParaRPr lang="en-US" dirty="0"/>
          </a:p>
        </p:txBody>
      </p:sp>
      <p:sp>
        <p:nvSpPr>
          <p:cNvPr id="4" name="Content Placeholder 3">
            <a:extLst>
              <a:ext uri="{FF2B5EF4-FFF2-40B4-BE49-F238E27FC236}">
                <a16:creationId xmlns:a16="http://schemas.microsoft.com/office/drawing/2014/main" id="{2DA9812A-3F34-4C81-E6EF-D1677BD6120C}"/>
              </a:ext>
            </a:extLst>
          </p:cNvPr>
          <p:cNvSpPr>
            <a:spLocks noGrp="1"/>
          </p:cNvSpPr>
          <p:nvPr>
            <p:ph sz="half" idx="2"/>
          </p:nvPr>
        </p:nvSpPr>
        <p:spPr/>
        <p:txBody>
          <a:bodyPr>
            <a:normAutofit lnSpcReduction="10000"/>
          </a:bodyPr>
          <a:lstStyle/>
          <a:p>
            <a:r>
              <a:rPr lang="en-US" b="1" dirty="0"/>
              <a:t>Diagnosis:</a:t>
            </a:r>
            <a:br>
              <a:rPr lang="en-US" dirty="0"/>
            </a:br>
            <a:r>
              <a:rPr lang="en-US" dirty="0"/>
              <a:t>Lesions + scraping from fresh material for microscopic examination.</a:t>
            </a:r>
          </a:p>
          <a:p>
            <a:r>
              <a:rPr lang="en-US" b="1" dirty="0"/>
              <a:t>Prevention:</a:t>
            </a:r>
            <a:br>
              <a:rPr lang="en-US" dirty="0"/>
            </a:br>
            <a:r>
              <a:rPr lang="en-US" dirty="0"/>
              <a:t>Good sanitation, avoid mixing species, use anti-</a:t>
            </a:r>
            <a:r>
              <a:rPr lang="en-US" dirty="0" err="1"/>
              <a:t>histomonas</a:t>
            </a:r>
            <a:r>
              <a:rPr lang="en-US" dirty="0"/>
              <a:t> products in feed.</a:t>
            </a:r>
          </a:p>
          <a:p>
            <a:r>
              <a:rPr lang="en-US" b="1" dirty="0"/>
              <a:t>Treatment (Histomoniasis):</a:t>
            </a:r>
            <a:endParaRPr lang="en-US" dirty="0"/>
          </a:p>
          <a:p>
            <a:r>
              <a:rPr lang="en-US" dirty="0"/>
              <a:t>Nitro-</a:t>
            </a:r>
            <a:r>
              <a:rPr lang="en-US" dirty="0" err="1"/>
              <a:t>imidazoles</a:t>
            </a:r>
            <a:r>
              <a:rPr lang="en-US" dirty="0"/>
              <a:t> (e.g. dimetridazole).</a:t>
            </a:r>
            <a:br>
              <a:rPr lang="en-US" dirty="0"/>
            </a:br>
            <a:r>
              <a:rPr lang="en-US" dirty="0"/>
              <a:t>Nitrofurans (e.g. furazolidone, </a:t>
            </a:r>
            <a:r>
              <a:rPr lang="en-US" dirty="0" err="1"/>
              <a:t>nifursol</a:t>
            </a:r>
            <a:r>
              <a:rPr lang="en-US" dirty="0"/>
              <a:t>).</a:t>
            </a:r>
            <a:br>
              <a:rPr lang="en-US" dirty="0"/>
            </a:br>
            <a:r>
              <a:rPr lang="en-US" dirty="0"/>
              <a:t>Arsenicals (e.g. </a:t>
            </a:r>
            <a:r>
              <a:rPr lang="en-US" dirty="0" err="1"/>
              <a:t>nitarsone</a:t>
            </a:r>
            <a:r>
              <a:rPr lang="en-US" dirty="0"/>
              <a:t>).</a:t>
            </a:r>
          </a:p>
          <a:p>
            <a:endParaRPr lang="en-US" dirty="0"/>
          </a:p>
        </p:txBody>
      </p:sp>
      <p:pic>
        <p:nvPicPr>
          <p:cNvPr id="8" name="Picture 7">
            <a:extLst>
              <a:ext uri="{FF2B5EF4-FFF2-40B4-BE49-F238E27FC236}">
                <a16:creationId xmlns:a16="http://schemas.microsoft.com/office/drawing/2014/main" id="{2895D37C-12DE-472B-A6DB-582494BA8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56" y="4277139"/>
            <a:ext cx="2769704" cy="2077278"/>
          </a:xfrm>
          <a:prstGeom prst="rect">
            <a:avLst/>
          </a:prstGeom>
        </p:spPr>
      </p:pic>
    </p:spTree>
    <p:extLst>
      <p:ext uri="{BB962C8B-B14F-4D97-AF65-F5344CB8AC3E}">
        <p14:creationId xmlns:p14="http://schemas.microsoft.com/office/powerpoint/2010/main" val="124347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9FA603-B192-4222-9774-A8942C4F13F7}"/>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8BA4E01E-F8A5-42B9-33ED-360BC7CB8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3ECB0454-BB09-7D31-276E-8AB83EE2E48A}"/>
              </a:ext>
            </a:extLst>
          </p:cNvPr>
          <p:cNvSpPr>
            <a:spLocks noGrp="1"/>
          </p:cNvSpPr>
          <p:nvPr>
            <p:ph type="ctrTitle"/>
          </p:nvPr>
        </p:nvSpPr>
        <p:spPr>
          <a:xfrm>
            <a:off x="106017" y="145774"/>
            <a:ext cx="11940209" cy="4505346"/>
          </a:xfrm>
        </p:spPr>
        <p:txBody>
          <a:bodyPr anchor="ctr">
            <a:noAutofit/>
          </a:bodyPr>
          <a:lstStyle/>
          <a:p>
            <a:pPr lvl="0">
              <a:lnSpc>
                <a:spcPct val="150000"/>
              </a:lnSpc>
            </a:pPr>
            <a:r>
              <a:rPr lang="en-U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Avian coccidiosis is a protozoal disease caused by Eimeria spp., with </a:t>
            </a:r>
            <a:r>
              <a:rPr lang="ar-IQ"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9</a:t>
            </a:r>
            <a:r>
              <a:rPr lang="en-U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important species affecting chickens including </a:t>
            </a:r>
            <a:r>
              <a:rPr lang="en-US" sz="20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 tenella and E. </a:t>
            </a:r>
            <a:r>
              <a:rPr lang="en-US" sz="20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necatrix</a:t>
            </a:r>
            <a:r>
              <a:rPr lang="en-US" sz="20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(highly pathogenic), E. </a:t>
            </a:r>
            <a:r>
              <a:rPr lang="en-US" sz="20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acervulina</a:t>
            </a:r>
            <a:r>
              <a:rPr lang="en-US" sz="20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and E. maxima (moderate), </a:t>
            </a:r>
            <a:r>
              <a:rPr lang="en-U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and others with milder effects. Infection occurs mainly at 3–6 weeks of age, although </a:t>
            </a:r>
            <a:r>
              <a:rPr lang="en-US" sz="2000" dirty="0">
                <a:solidFill>
                  <a:schemeClr val="tx1"/>
                </a:solidFill>
                <a:highlight>
                  <a:srgbClr val="FFFF00"/>
                </a:highlight>
                <a:latin typeface="Arial Unicode MS" panose="020B0604020202020204" pitchFamily="34" charset="-128"/>
                <a:ea typeface="Arial Unicode MS" panose="020B0604020202020204" pitchFamily="34" charset="-128"/>
                <a:cs typeface="Arial Unicode MS" panose="020B0604020202020204" pitchFamily="34" charset="-128"/>
              </a:rPr>
              <a:t>all ages can be affected </a:t>
            </a:r>
            <a:r>
              <a:rPr lang="en-U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depending on immunity and management. </a:t>
            </a:r>
            <a:br>
              <a:rPr lang="ar-IQ"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a:solidFill>
                  <a:schemeClr val="tx1"/>
                </a:solidFill>
                <a:highlight>
                  <a:srgbClr val="FFFF00"/>
                </a:highlight>
                <a:latin typeface="Arial Unicode MS" panose="020B0604020202020204" pitchFamily="34" charset="-128"/>
                <a:ea typeface="Arial Unicode MS" panose="020B0604020202020204" pitchFamily="34" charset="-128"/>
                <a:cs typeface="Arial Unicode MS" panose="020B0604020202020204" pitchFamily="34" charset="-128"/>
              </a:rPr>
              <a:t>Transmission </a:t>
            </a:r>
            <a:r>
              <a:rPr lang="en-U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is through ingestion of sporulated oocysts via the fecal–oral route, especially under conditions of high humidity, poor litter management, and high stocking density. Clinically, birds show diarrhea (sometimes bloody), reduced growth, and decreased production, while lesions are site-specific within the intestine, ranging from mild enteritis to severe hemorrhage, particularly in the ceca with </a:t>
            </a:r>
            <a:r>
              <a:rPr lang="en-US" sz="2000" dirty="0">
                <a:solidFill>
                  <a:schemeClr val="tx1"/>
                </a:solidFill>
                <a:highlight>
                  <a:srgbClr val="FFFF00"/>
                </a:highlight>
                <a:latin typeface="Arial Unicode MS" panose="020B0604020202020204" pitchFamily="34" charset="-128"/>
                <a:ea typeface="Arial Unicode MS" panose="020B0604020202020204" pitchFamily="34" charset="-128"/>
                <a:cs typeface="Arial Unicode MS" panose="020B0604020202020204" pitchFamily="34" charset="-128"/>
              </a:rPr>
              <a:t>E. tenella</a:t>
            </a:r>
            <a:r>
              <a:rPr lang="en-U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.st quote that reflects your </a:t>
            </a:r>
            <a:r>
              <a:rPr lang="en-US" sz="20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approac</a:t>
            </a:r>
            <a:endParaRPr lang="en-U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9" name="Rectangle 48">
            <a:extLst>
              <a:ext uri="{FF2B5EF4-FFF2-40B4-BE49-F238E27FC236}">
                <a16:creationId xmlns:a16="http://schemas.microsoft.com/office/drawing/2014/main" id="{F3F34109-6CC1-A731-BBA8-CAEC63B37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640EB84C-9A43-07BC-0E16-820F183FD44A}"/>
              </a:ext>
            </a:extLst>
          </p:cNvPr>
          <p:cNvSpPr>
            <a:spLocks noGrp="1"/>
          </p:cNvSpPr>
          <p:nvPr>
            <p:ph type="subTitle" idx="1"/>
          </p:nvPr>
        </p:nvSpPr>
        <p:spPr>
          <a:xfrm>
            <a:off x="0" y="5049079"/>
            <a:ext cx="12188952" cy="1663148"/>
          </a:xfrm>
        </p:spPr>
        <p:txBody>
          <a:bodyPr>
            <a:normAutofit/>
          </a:bodyPr>
          <a:lstStyle/>
          <a:p>
            <a:r>
              <a:rPr lang="en-US" dirty="0">
                <a:solidFill>
                  <a:srgbClr val="FFFFFF"/>
                </a:solidFill>
                <a:highlight>
                  <a:srgbClr val="00FF00"/>
                </a:highlight>
              </a:rPr>
              <a:t>Economic </a:t>
            </a:r>
            <a:r>
              <a:rPr lang="en-US" dirty="0" err="1">
                <a:solidFill>
                  <a:srgbClr val="FFFFFF"/>
                </a:solidFill>
                <a:highlight>
                  <a:srgbClr val="00FF00"/>
                </a:highlight>
              </a:rPr>
              <a:t>importance</a:t>
            </a:r>
            <a:r>
              <a:rPr lang="en-US" dirty="0" err="1">
                <a:solidFill>
                  <a:srgbClr val="FFFFFF"/>
                </a:solidFill>
              </a:rPr>
              <a:t>:</a:t>
            </a:r>
            <a:r>
              <a:rPr lang="en-US" sz="2000" dirty="0" err="1">
                <a:solidFill>
                  <a:srgbClr val="FFFFFF"/>
                </a:solidFill>
              </a:rPr>
              <a:t>Mortality.Retarded</a:t>
            </a:r>
            <a:r>
              <a:rPr lang="en-US" sz="2000" dirty="0">
                <a:solidFill>
                  <a:srgbClr val="FFFFFF"/>
                </a:solidFill>
              </a:rPr>
              <a:t> </a:t>
            </a:r>
            <a:r>
              <a:rPr lang="en-US" sz="2000" dirty="0" err="1">
                <a:solidFill>
                  <a:srgbClr val="FFFFFF"/>
                </a:solidFill>
              </a:rPr>
              <a:t>growth.Cost</a:t>
            </a:r>
            <a:r>
              <a:rPr lang="en-US" sz="2000" dirty="0">
                <a:solidFill>
                  <a:srgbClr val="FFFFFF"/>
                </a:solidFill>
              </a:rPr>
              <a:t> of drugs.</a:t>
            </a:r>
            <a:endParaRPr lang="ar-IQ" sz="2000" dirty="0">
              <a:solidFill>
                <a:srgbClr val="FFFFFF"/>
              </a:solidFill>
            </a:endParaRPr>
          </a:p>
          <a:p>
            <a:r>
              <a:rPr lang="en-US" dirty="0">
                <a:solidFill>
                  <a:srgbClr val="FFFFFF"/>
                </a:solidFill>
                <a:highlight>
                  <a:srgbClr val="00FF00"/>
                </a:highlight>
              </a:rPr>
              <a:t>Conditions needed for maturation of oocyst</a:t>
            </a:r>
            <a:r>
              <a:rPr lang="en-US" dirty="0">
                <a:solidFill>
                  <a:srgbClr val="FFFFFF"/>
                </a:solidFill>
              </a:rPr>
              <a:t>:</a:t>
            </a:r>
            <a:endParaRPr lang="ar-IQ" dirty="0">
              <a:solidFill>
                <a:srgbClr val="FFFFFF"/>
              </a:solidFill>
            </a:endParaRPr>
          </a:p>
          <a:p>
            <a:r>
              <a:rPr lang="en-US" sz="2000" dirty="0">
                <a:solidFill>
                  <a:srgbClr val="FFFFFF"/>
                </a:solidFill>
              </a:rPr>
              <a:t>Temperature (28°C).Moisture (high humidity).Oxygen (O₂).</a:t>
            </a:r>
          </a:p>
        </p:txBody>
      </p:sp>
    </p:spTree>
    <p:extLst>
      <p:ext uri="{BB962C8B-B14F-4D97-AF65-F5344CB8AC3E}">
        <p14:creationId xmlns:p14="http://schemas.microsoft.com/office/powerpoint/2010/main" val="159752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001C-0586-2CFC-C001-4B8E7C35E2F8}"/>
              </a:ext>
            </a:extLst>
          </p:cNvPr>
          <p:cNvSpPr>
            <a:spLocks noGrp="1"/>
          </p:cNvSpPr>
          <p:nvPr>
            <p:ph type="title"/>
          </p:nvPr>
        </p:nvSpPr>
        <p:spPr/>
        <p:txBody>
          <a:bodyPr/>
          <a:lstStyle/>
          <a:p>
            <a:r>
              <a:rPr lang="en-US" dirty="0"/>
              <a:t>Avian Coccidiosis</a:t>
            </a:r>
          </a:p>
        </p:txBody>
      </p:sp>
      <p:sp>
        <p:nvSpPr>
          <p:cNvPr id="3" name="Content Placeholder 2">
            <a:extLst>
              <a:ext uri="{FF2B5EF4-FFF2-40B4-BE49-F238E27FC236}">
                <a16:creationId xmlns:a16="http://schemas.microsoft.com/office/drawing/2014/main" id="{6BDE7598-5689-3651-5940-B3347CE25BF5}"/>
              </a:ext>
            </a:extLst>
          </p:cNvPr>
          <p:cNvSpPr>
            <a:spLocks noGrp="1"/>
          </p:cNvSpPr>
          <p:nvPr>
            <p:ph sz="half" idx="1"/>
          </p:nvPr>
        </p:nvSpPr>
        <p:spPr/>
        <p:txBody>
          <a:bodyPr>
            <a:normAutofit/>
          </a:bodyPr>
          <a:lstStyle/>
          <a:p>
            <a:r>
              <a:rPr lang="en-US" sz="3200" b="1" dirty="0"/>
              <a:t>Acute gut infection in chickens and turkeys.</a:t>
            </a:r>
          </a:p>
          <a:p>
            <a:r>
              <a:rPr lang="en-US" sz="3200" b="1" dirty="0"/>
              <a:t>All avian species are affected.</a:t>
            </a:r>
          </a:p>
          <a:p>
            <a:r>
              <a:rPr lang="en-US" sz="3200" b="1" dirty="0">
                <a:highlight>
                  <a:srgbClr val="FFFF00"/>
                </a:highlight>
              </a:rPr>
              <a:t>Host specific.</a:t>
            </a:r>
          </a:p>
          <a:p>
            <a:endParaRPr lang="en-US" sz="3200" b="1" dirty="0"/>
          </a:p>
        </p:txBody>
      </p:sp>
      <p:sp>
        <p:nvSpPr>
          <p:cNvPr id="4" name="Content Placeholder 3">
            <a:extLst>
              <a:ext uri="{FF2B5EF4-FFF2-40B4-BE49-F238E27FC236}">
                <a16:creationId xmlns:a16="http://schemas.microsoft.com/office/drawing/2014/main" id="{6B8E0C01-9D49-7733-1A78-CB242481D167}"/>
              </a:ext>
            </a:extLst>
          </p:cNvPr>
          <p:cNvSpPr>
            <a:spLocks noGrp="1"/>
          </p:cNvSpPr>
          <p:nvPr>
            <p:ph sz="half" idx="2"/>
          </p:nvPr>
        </p:nvSpPr>
        <p:spPr>
          <a:xfrm>
            <a:off x="5605670" y="2120900"/>
            <a:ext cx="5550010" cy="3748194"/>
          </a:xfrm>
        </p:spPr>
        <p:txBody>
          <a:bodyPr>
            <a:noAutofit/>
          </a:bodyPr>
          <a:lstStyle/>
          <a:p>
            <a:r>
              <a:rPr lang="en-US" sz="2000" b="1" dirty="0"/>
              <a:t>Etiology : Protozoa.</a:t>
            </a:r>
          </a:p>
          <a:p>
            <a:r>
              <a:rPr lang="en-US" sz="2000" b="1" dirty="0"/>
              <a:t> Genus : Eimeria .</a:t>
            </a:r>
          </a:p>
          <a:p>
            <a:r>
              <a:rPr lang="en-US" sz="2000" b="1" dirty="0"/>
              <a:t>Poultry raised on </a:t>
            </a:r>
            <a:r>
              <a:rPr lang="en-US" sz="2000" b="1" dirty="0">
                <a:highlight>
                  <a:srgbClr val="FFFF00"/>
                </a:highlight>
              </a:rPr>
              <a:t>the floor </a:t>
            </a:r>
            <a:r>
              <a:rPr lang="en-US" sz="2000" b="1" dirty="0"/>
              <a:t>are highly susceptible</a:t>
            </a:r>
          </a:p>
          <a:p>
            <a:r>
              <a:rPr lang="en-US" sz="2000" b="1" dirty="0"/>
              <a:t>   than those raised on wire floor.</a:t>
            </a:r>
          </a:p>
          <a:p>
            <a:r>
              <a:rPr lang="en-US" sz="2000" b="1" dirty="0"/>
              <a:t>Mature </a:t>
            </a:r>
            <a:r>
              <a:rPr lang="en-US" sz="2000" b="1" dirty="0">
                <a:highlight>
                  <a:srgbClr val="FFFF00"/>
                </a:highlight>
              </a:rPr>
              <a:t>Oocyst</a:t>
            </a:r>
            <a:r>
              <a:rPr lang="en-US" sz="2000" b="1" dirty="0"/>
              <a:t>  is the infective stage of the parasite. </a:t>
            </a:r>
          </a:p>
          <a:p>
            <a:r>
              <a:rPr lang="en-US" sz="2000" b="1" dirty="0">
                <a:highlight>
                  <a:srgbClr val="FFFF00"/>
                </a:highlight>
              </a:rPr>
              <a:t>Oocysts</a:t>
            </a:r>
            <a:r>
              <a:rPr lang="en-US" sz="2000" b="1" dirty="0"/>
              <a:t> are resistant to the environmental conditions.</a:t>
            </a:r>
          </a:p>
          <a:p>
            <a:endParaRPr lang="en-US" sz="2000" b="1" dirty="0"/>
          </a:p>
        </p:txBody>
      </p:sp>
    </p:spTree>
    <p:extLst>
      <p:ext uri="{BB962C8B-B14F-4D97-AF65-F5344CB8AC3E}">
        <p14:creationId xmlns:p14="http://schemas.microsoft.com/office/powerpoint/2010/main" val="177254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5ACC-64BA-EBC5-411B-257818753F5E}"/>
              </a:ext>
            </a:extLst>
          </p:cNvPr>
          <p:cNvSpPr>
            <a:spLocks noGrp="1"/>
          </p:cNvSpPr>
          <p:nvPr>
            <p:ph type="title"/>
          </p:nvPr>
        </p:nvSpPr>
        <p:spPr/>
        <p:txBody>
          <a:bodyPr/>
          <a:lstStyle/>
          <a:p>
            <a:r>
              <a:rPr lang="en-US" dirty="0"/>
              <a:t>Species affecting chickens</a:t>
            </a:r>
          </a:p>
        </p:txBody>
      </p:sp>
      <p:sp>
        <p:nvSpPr>
          <p:cNvPr id="3" name="Content Placeholder 2">
            <a:extLst>
              <a:ext uri="{FF2B5EF4-FFF2-40B4-BE49-F238E27FC236}">
                <a16:creationId xmlns:a16="http://schemas.microsoft.com/office/drawing/2014/main" id="{ADC6886A-7BD0-C4EF-E9BD-AFF98E712732}"/>
              </a:ext>
            </a:extLst>
          </p:cNvPr>
          <p:cNvSpPr>
            <a:spLocks noGrp="1"/>
          </p:cNvSpPr>
          <p:nvPr>
            <p:ph sz="half" idx="1"/>
          </p:nvPr>
        </p:nvSpPr>
        <p:spPr>
          <a:xfrm>
            <a:off x="380424" y="1921565"/>
            <a:ext cx="5605670" cy="4386469"/>
          </a:xfrm>
        </p:spPr>
        <p:txBody>
          <a:bodyPr>
            <a:normAutofit/>
          </a:bodyPr>
          <a:lstStyle/>
          <a:p>
            <a:r>
              <a:rPr lang="en-US" sz="2000" b="1" i="1" dirty="0"/>
              <a:t>1-Eimeria </a:t>
            </a:r>
            <a:r>
              <a:rPr lang="en-US" sz="2000" b="1" i="1" dirty="0" err="1"/>
              <a:t>necatrix</a:t>
            </a:r>
            <a:r>
              <a:rPr lang="en-US" sz="2000" b="1" i="1" dirty="0"/>
              <a:t> </a:t>
            </a:r>
            <a:r>
              <a:rPr lang="ar-IQ" sz="2000" b="1" i="1" dirty="0"/>
              <a:t> </a:t>
            </a:r>
            <a:r>
              <a:rPr lang="en-US" dirty="0">
                <a:highlight>
                  <a:srgbClr val="FFFF00"/>
                </a:highlight>
              </a:rPr>
              <a:t>Post-mortem lesions</a:t>
            </a:r>
            <a:endParaRPr lang="ar-IQ" dirty="0">
              <a:highlight>
                <a:srgbClr val="FFFF00"/>
              </a:highlight>
            </a:endParaRPr>
          </a:p>
          <a:p>
            <a:pPr>
              <a:lnSpc>
                <a:spcPct val="100000"/>
              </a:lnSpc>
            </a:pPr>
            <a:r>
              <a:rPr lang="en-US" sz="2400" dirty="0"/>
              <a:t>a. Ballooning in mid gut</a:t>
            </a:r>
            <a:endParaRPr lang="ar-IQ" sz="2400" dirty="0"/>
          </a:p>
          <a:p>
            <a:pPr>
              <a:lnSpc>
                <a:spcPct val="100000"/>
              </a:lnSpc>
            </a:pPr>
            <a:r>
              <a:rPr lang="en-US" sz="2400" dirty="0"/>
              <a:t>.b. White spots and petechial hemorrhages (“salt and pepper” appearance on serosal surface).</a:t>
            </a:r>
            <a:endParaRPr lang="ar-IQ" sz="2400" dirty="0"/>
          </a:p>
          <a:p>
            <a:pPr>
              <a:lnSpc>
                <a:spcPct val="100000"/>
              </a:lnSpc>
            </a:pPr>
            <a:r>
              <a:rPr lang="en-US" sz="2400" dirty="0"/>
              <a:t>c. Gut filled with mucoid bloody </a:t>
            </a:r>
            <a:r>
              <a:rPr lang="en-US" sz="2400" dirty="0" err="1"/>
              <a:t>exudates.d</a:t>
            </a:r>
            <a:r>
              <a:rPr lang="en-US" sz="2400" dirty="0"/>
              <a:t>. </a:t>
            </a:r>
            <a:r>
              <a:rPr lang="en-US" sz="2400" dirty="0">
                <a:highlight>
                  <a:srgbClr val="FFFF00"/>
                </a:highlight>
              </a:rPr>
              <a:t>Sausage-like </a:t>
            </a:r>
            <a:r>
              <a:rPr lang="en-US" sz="2400" dirty="0" err="1">
                <a:highlight>
                  <a:srgbClr val="FFFF00"/>
                </a:highlight>
              </a:rPr>
              <a:t>intestine</a:t>
            </a:r>
            <a:r>
              <a:rPr lang="en-US" sz="2400" dirty="0" err="1"/>
              <a:t>.e</a:t>
            </a:r>
            <a:r>
              <a:rPr lang="en-US" sz="2400" dirty="0"/>
              <a:t>.</a:t>
            </a:r>
            <a:endParaRPr lang="ar-IQ" sz="2400" dirty="0"/>
          </a:p>
          <a:p>
            <a:pPr>
              <a:lnSpc>
                <a:spcPct val="100000"/>
              </a:lnSpc>
            </a:pPr>
            <a:r>
              <a:rPr lang="en-US" sz="2400" dirty="0"/>
              <a:t> Severe necrosis.</a:t>
            </a:r>
          </a:p>
        </p:txBody>
      </p:sp>
      <p:sp>
        <p:nvSpPr>
          <p:cNvPr id="4" name="Content Placeholder 3">
            <a:extLst>
              <a:ext uri="{FF2B5EF4-FFF2-40B4-BE49-F238E27FC236}">
                <a16:creationId xmlns:a16="http://schemas.microsoft.com/office/drawing/2014/main" id="{1AA4DEF0-DBFC-9E99-C890-6950AFF56259}"/>
              </a:ext>
            </a:extLst>
          </p:cNvPr>
          <p:cNvSpPr>
            <a:spLocks noGrp="1"/>
          </p:cNvSpPr>
          <p:nvPr>
            <p:ph sz="half" idx="2"/>
          </p:nvPr>
        </p:nvSpPr>
        <p:spPr>
          <a:xfrm>
            <a:off x="6515943" y="2120900"/>
            <a:ext cx="5477273" cy="4591326"/>
          </a:xfrm>
        </p:spPr>
        <p:txBody>
          <a:bodyPr>
            <a:normAutofit/>
          </a:bodyPr>
          <a:lstStyle/>
          <a:p>
            <a:pPr>
              <a:lnSpc>
                <a:spcPct val="150000"/>
              </a:lnSpc>
            </a:pPr>
            <a:r>
              <a:rPr lang="en-US" sz="2000" b="1" dirty="0"/>
              <a:t>2</a:t>
            </a:r>
            <a:r>
              <a:rPr lang="en-US" sz="2000" b="1" i="1" dirty="0"/>
              <a:t>. Eimeria tenella </a:t>
            </a:r>
            <a:r>
              <a:rPr lang="en-US" sz="2000" b="1" dirty="0"/>
              <a:t>(Cecal coccidiosis)</a:t>
            </a:r>
            <a:br>
              <a:rPr lang="en-US" sz="2000" b="1" dirty="0"/>
            </a:br>
            <a:r>
              <a:rPr lang="en-US" sz="2000" b="1" dirty="0"/>
              <a:t>a. Erosion of cecal wall.</a:t>
            </a:r>
            <a:br>
              <a:rPr lang="en-US" sz="2000" b="1" dirty="0"/>
            </a:br>
            <a:r>
              <a:rPr lang="en-US" sz="2000" b="1" dirty="0"/>
              <a:t>b. Free blood and bloody cores in ceca.</a:t>
            </a:r>
            <a:br>
              <a:rPr lang="en-US" sz="2000" b="1" dirty="0"/>
            </a:br>
            <a:r>
              <a:rPr lang="en-US" sz="2000" b="1" dirty="0"/>
              <a:t>c. Caseous cores in old cases.</a:t>
            </a:r>
            <a:br>
              <a:rPr lang="en-US" sz="2000" b="1" dirty="0"/>
            </a:br>
            <a:r>
              <a:rPr lang="en-US" sz="2000" b="1" dirty="0"/>
              <a:t>d. Petechiae.</a:t>
            </a:r>
            <a:br>
              <a:rPr lang="en-US" sz="2000" b="1" dirty="0"/>
            </a:br>
            <a:r>
              <a:rPr lang="en-US" sz="2000" b="1" dirty="0"/>
              <a:t>e. Thickening and ecchymoses.</a:t>
            </a:r>
          </a:p>
        </p:txBody>
      </p:sp>
      <p:pic>
        <p:nvPicPr>
          <p:cNvPr id="8" name="Picture 7">
            <a:extLst>
              <a:ext uri="{FF2B5EF4-FFF2-40B4-BE49-F238E27FC236}">
                <a16:creationId xmlns:a16="http://schemas.microsoft.com/office/drawing/2014/main" id="{29FA1956-EA61-1301-2165-F52BD8C54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758221" y="5032128"/>
            <a:ext cx="2492797" cy="1460111"/>
          </a:xfrm>
          <a:prstGeom prst="rect">
            <a:avLst/>
          </a:prstGeom>
        </p:spPr>
      </p:pic>
      <p:pic>
        <p:nvPicPr>
          <p:cNvPr id="10" name="Picture 9">
            <a:extLst>
              <a:ext uri="{FF2B5EF4-FFF2-40B4-BE49-F238E27FC236}">
                <a16:creationId xmlns:a16="http://schemas.microsoft.com/office/drawing/2014/main" id="{E5FEC6EF-FC2D-F489-3FA0-8A28568AC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591" y="3974409"/>
            <a:ext cx="1952625" cy="2333625"/>
          </a:xfrm>
          <a:prstGeom prst="rect">
            <a:avLst/>
          </a:prstGeom>
        </p:spPr>
      </p:pic>
    </p:spTree>
    <p:extLst>
      <p:ext uri="{BB962C8B-B14F-4D97-AF65-F5344CB8AC3E}">
        <p14:creationId xmlns:p14="http://schemas.microsoft.com/office/powerpoint/2010/main" val="242113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4CBA-E78B-1E23-2BDD-5FA062D69D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4668F1-3180-4077-A0DD-08B6B99CE240}"/>
              </a:ext>
            </a:extLst>
          </p:cNvPr>
          <p:cNvSpPr>
            <a:spLocks noGrp="1"/>
          </p:cNvSpPr>
          <p:nvPr>
            <p:ph sz="half" idx="1"/>
          </p:nvPr>
        </p:nvSpPr>
        <p:spPr/>
        <p:txBody>
          <a:bodyPr/>
          <a:lstStyle/>
          <a:p>
            <a:r>
              <a:rPr lang="en-US" b="1" dirty="0"/>
              <a:t>3</a:t>
            </a:r>
            <a:r>
              <a:rPr lang="en-US" b="1" i="1" dirty="0"/>
              <a:t>. Eimeria </a:t>
            </a:r>
            <a:r>
              <a:rPr lang="en-US" b="1" i="1" dirty="0" err="1"/>
              <a:t>brunetti</a:t>
            </a:r>
            <a:r>
              <a:rPr lang="en-US" b="1" i="1" dirty="0"/>
              <a:t> </a:t>
            </a:r>
            <a:r>
              <a:rPr lang="en-US" b="1" dirty="0"/>
              <a:t>(Ileorectal coccidiosis)</a:t>
            </a:r>
            <a:br>
              <a:rPr lang="en-US" dirty="0"/>
            </a:br>
            <a:r>
              <a:rPr lang="en-US" sz="2000" dirty="0"/>
              <a:t>a. Infection in lower small intestine and rectum.</a:t>
            </a:r>
            <a:br>
              <a:rPr lang="en-US" sz="2000" dirty="0"/>
            </a:br>
            <a:r>
              <a:rPr lang="en-US" sz="2000" dirty="0"/>
              <a:t>b. White area with thickening of lower small intestine and rectal walls.</a:t>
            </a:r>
            <a:br>
              <a:rPr lang="en-US" sz="2000" dirty="0"/>
            </a:br>
            <a:r>
              <a:rPr lang="en-US" sz="2000" dirty="0"/>
              <a:t>c. Coagulative necrosis and mucoid bloody enteritis in the lower gut.</a:t>
            </a:r>
            <a:br>
              <a:rPr lang="en-US" sz="2000" dirty="0"/>
            </a:br>
            <a:r>
              <a:rPr lang="en-US" sz="2000" dirty="0"/>
              <a:t>d. Petechiae.</a:t>
            </a:r>
            <a:br>
              <a:rPr lang="en-US" sz="2000" dirty="0"/>
            </a:br>
            <a:r>
              <a:rPr lang="en-US" sz="2000" dirty="0"/>
              <a:t>e. Severe necrosis.</a:t>
            </a:r>
          </a:p>
        </p:txBody>
      </p:sp>
      <p:sp>
        <p:nvSpPr>
          <p:cNvPr id="4" name="Content Placeholder 3">
            <a:extLst>
              <a:ext uri="{FF2B5EF4-FFF2-40B4-BE49-F238E27FC236}">
                <a16:creationId xmlns:a16="http://schemas.microsoft.com/office/drawing/2014/main" id="{DC15D6DF-23A9-8CBD-23D5-C4016523C5CD}"/>
              </a:ext>
            </a:extLst>
          </p:cNvPr>
          <p:cNvSpPr>
            <a:spLocks noGrp="1"/>
          </p:cNvSpPr>
          <p:nvPr>
            <p:ph sz="half" idx="2"/>
          </p:nvPr>
        </p:nvSpPr>
        <p:spPr/>
        <p:txBody>
          <a:bodyPr>
            <a:normAutofit/>
          </a:bodyPr>
          <a:lstStyle/>
          <a:p>
            <a:r>
              <a:rPr lang="en-US" sz="2400" b="1" i="1" dirty="0"/>
              <a:t>4. Eimeria maxima</a:t>
            </a:r>
            <a:br>
              <a:rPr lang="en-US" sz="2400" dirty="0"/>
            </a:br>
            <a:r>
              <a:rPr lang="en-US" sz="2400" dirty="0"/>
              <a:t>a. Faint hemorrhage and wall ballooning.</a:t>
            </a:r>
            <a:br>
              <a:rPr lang="en-US" sz="2400" dirty="0"/>
            </a:br>
            <a:r>
              <a:rPr lang="en-US" sz="2400" dirty="0"/>
              <a:t>b. Blood-tinged mucus or orange exudates.</a:t>
            </a:r>
            <a:br>
              <a:rPr lang="en-US" sz="2400" dirty="0"/>
            </a:br>
            <a:r>
              <a:rPr lang="en-US" sz="2400" dirty="0"/>
              <a:t>c. Petechiae and thickening of middle third of intestine.</a:t>
            </a:r>
            <a:br>
              <a:rPr lang="en-US" sz="2400" dirty="0"/>
            </a:br>
            <a:r>
              <a:rPr lang="en-US" sz="2400" dirty="0"/>
              <a:t>d. Mild to severe enteritis.</a:t>
            </a:r>
          </a:p>
        </p:txBody>
      </p:sp>
    </p:spTree>
    <p:extLst>
      <p:ext uri="{BB962C8B-B14F-4D97-AF65-F5344CB8AC3E}">
        <p14:creationId xmlns:p14="http://schemas.microsoft.com/office/powerpoint/2010/main" val="158178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15EA-6B52-9C45-274C-0CC6B4B466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748732-D947-FE9D-B92C-69820FB5FEC0}"/>
              </a:ext>
            </a:extLst>
          </p:cNvPr>
          <p:cNvSpPr>
            <a:spLocks noGrp="1"/>
          </p:cNvSpPr>
          <p:nvPr>
            <p:ph sz="half" idx="1"/>
          </p:nvPr>
        </p:nvSpPr>
        <p:spPr/>
        <p:txBody>
          <a:bodyPr>
            <a:normAutofit/>
          </a:bodyPr>
          <a:lstStyle/>
          <a:p>
            <a:r>
              <a:rPr lang="en-US" b="1" dirty="0"/>
              <a:t>5. Eimeria </a:t>
            </a:r>
            <a:r>
              <a:rPr lang="en-US" b="1" dirty="0" err="1"/>
              <a:t>acervulina</a:t>
            </a:r>
            <a:br>
              <a:rPr lang="en-US" dirty="0"/>
            </a:br>
            <a:r>
              <a:rPr lang="en-US" dirty="0"/>
              <a:t>a. “Ladder-like” lesions produced by white plaques (oocysts) in the duodenum.</a:t>
            </a:r>
            <a:br>
              <a:rPr lang="en-US" dirty="0"/>
            </a:br>
            <a:r>
              <a:rPr lang="en-US" dirty="0"/>
              <a:t>b. Thickening and petechiae.</a:t>
            </a:r>
          </a:p>
          <a:p>
            <a:r>
              <a:rPr lang="en-US" b="1" dirty="0"/>
              <a:t>6. Eimeria </a:t>
            </a:r>
            <a:r>
              <a:rPr lang="en-US" b="1" dirty="0" err="1"/>
              <a:t>mivati</a:t>
            </a:r>
            <a:br>
              <a:rPr lang="en-US" dirty="0"/>
            </a:br>
            <a:r>
              <a:rPr lang="en-US" dirty="0"/>
              <a:t>a. Occurs in epithelium of the upper gut (duodenum).</a:t>
            </a:r>
            <a:br>
              <a:rPr lang="en-US" dirty="0"/>
            </a:br>
            <a:r>
              <a:rPr lang="en-US" dirty="0"/>
              <a:t>b. Lesions similar to </a:t>
            </a:r>
            <a:r>
              <a:rPr lang="en-US" i="1" dirty="0"/>
              <a:t>Eimeria </a:t>
            </a:r>
            <a:r>
              <a:rPr lang="en-US" i="1" dirty="0" err="1"/>
              <a:t>acervulina</a:t>
            </a:r>
            <a:r>
              <a:rPr lang="en-US" dirty="0"/>
              <a:t>.</a:t>
            </a:r>
          </a:p>
        </p:txBody>
      </p:sp>
      <p:sp>
        <p:nvSpPr>
          <p:cNvPr id="4" name="Content Placeholder 3">
            <a:extLst>
              <a:ext uri="{FF2B5EF4-FFF2-40B4-BE49-F238E27FC236}">
                <a16:creationId xmlns:a16="http://schemas.microsoft.com/office/drawing/2014/main" id="{B2CDEE68-87B2-8E0D-1991-BB7C06732A0D}"/>
              </a:ext>
            </a:extLst>
          </p:cNvPr>
          <p:cNvSpPr>
            <a:spLocks noGrp="1"/>
          </p:cNvSpPr>
          <p:nvPr>
            <p:ph sz="half" idx="2"/>
          </p:nvPr>
        </p:nvSpPr>
        <p:spPr>
          <a:xfrm>
            <a:off x="6361043" y="2120900"/>
            <a:ext cx="4794637" cy="3961848"/>
          </a:xfrm>
        </p:spPr>
        <p:txBody>
          <a:bodyPr>
            <a:normAutofit/>
          </a:bodyPr>
          <a:lstStyle/>
          <a:p>
            <a:r>
              <a:rPr lang="en-US" b="1" dirty="0"/>
              <a:t>7. Eimeria mitis</a:t>
            </a:r>
            <a:br>
              <a:rPr lang="en-US" dirty="0"/>
            </a:br>
            <a:r>
              <a:rPr lang="en-US" dirty="0"/>
              <a:t>a. Occurs in upper third of small intestine.</a:t>
            </a:r>
            <a:br>
              <a:rPr lang="en-US" dirty="0"/>
            </a:br>
            <a:r>
              <a:rPr lang="en-US" dirty="0"/>
              <a:t>b. Difficult to see any lesion.</a:t>
            </a:r>
            <a:br>
              <a:rPr lang="en-US" dirty="0"/>
            </a:br>
            <a:r>
              <a:rPr lang="en-US" dirty="0"/>
              <a:t>c. Slight mucoid appearance.</a:t>
            </a:r>
          </a:p>
          <a:p>
            <a:r>
              <a:rPr lang="en-US" b="1" dirty="0"/>
              <a:t>8. Eimeria praecox</a:t>
            </a:r>
            <a:br>
              <a:rPr lang="en-US" dirty="0"/>
            </a:br>
            <a:r>
              <a:rPr lang="en-US" dirty="0"/>
              <a:t>a. Causing diarrhea.</a:t>
            </a:r>
            <a:br>
              <a:rPr lang="en-US" dirty="0"/>
            </a:br>
            <a:r>
              <a:rPr lang="en-US" dirty="0"/>
              <a:t>b. Excess liquid and mucus in duodenal loop.</a:t>
            </a:r>
          </a:p>
          <a:p>
            <a:r>
              <a:rPr lang="en-US" b="1" dirty="0"/>
              <a:t>9. Eimeria </a:t>
            </a:r>
            <a:r>
              <a:rPr lang="en-US" b="1" dirty="0" err="1"/>
              <a:t>hagani</a:t>
            </a:r>
            <a:endParaRPr lang="en-US" b="1" dirty="0"/>
          </a:p>
          <a:p>
            <a:r>
              <a:rPr lang="ar-IQ" dirty="0"/>
              <a:t>=</a:t>
            </a:r>
            <a:endParaRPr lang="en-US" dirty="0"/>
          </a:p>
        </p:txBody>
      </p:sp>
    </p:spTree>
    <p:extLst>
      <p:ext uri="{BB962C8B-B14F-4D97-AF65-F5344CB8AC3E}">
        <p14:creationId xmlns:p14="http://schemas.microsoft.com/office/powerpoint/2010/main" val="342942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3DBA-9145-21D5-978F-5E917314BBDD}"/>
              </a:ext>
            </a:extLst>
          </p:cNvPr>
          <p:cNvSpPr>
            <a:spLocks noGrp="1"/>
          </p:cNvSpPr>
          <p:nvPr>
            <p:ph type="title"/>
          </p:nvPr>
        </p:nvSpPr>
        <p:spPr/>
        <p:txBody>
          <a:bodyPr/>
          <a:lstStyle/>
          <a:p>
            <a:r>
              <a:rPr lang="en-US" b="1" dirty="0"/>
              <a:t>Diagnosis:</a:t>
            </a:r>
            <a:br>
              <a:rPr lang="en-US" dirty="0"/>
            </a:br>
            <a:endParaRPr lang="en-US" dirty="0"/>
          </a:p>
        </p:txBody>
      </p:sp>
      <p:sp>
        <p:nvSpPr>
          <p:cNvPr id="3" name="Content Placeholder 2">
            <a:extLst>
              <a:ext uri="{FF2B5EF4-FFF2-40B4-BE49-F238E27FC236}">
                <a16:creationId xmlns:a16="http://schemas.microsoft.com/office/drawing/2014/main" id="{54A7B645-87B5-D579-8612-6F47A04F7EB3}"/>
              </a:ext>
            </a:extLst>
          </p:cNvPr>
          <p:cNvSpPr>
            <a:spLocks noGrp="1"/>
          </p:cNvSpPr>
          <p:nvPr>
            <p:ph sz="half" idx="1"/>
          </p:nvPr>
        </p:nvSpPr>
        <p:spPr/>
        <p:txBody>
          <a:bodyPr>
            <a:normAutofit/>
          </a:bodyPr>
          <a:lstStyle/>
          <a:p>
            <a:r>
              <a:rPr lang="en-US" dirty="0"/>
              <a:t>Clinical signs:</a:t>
            </a:r>
            <a:br>
              <a:rPr lang="en-US" dirty="0"/>
            </a:br>
            <a:r>
              <a:rPr lang="en-US" dirty="0"/>
              <a:t>a. Diarrhea.</a:t>
            </a:r>
            <a:br>
              <a:rPr lang="en-US" dirty="0"/>
            </a:br>
            <a:r>
              <a:rPr lang="en-US" dirty="0"/>
              <a:t>b. Sudden death of well-fleshed birds.</a:t>
            </a:r>
            <a:br>
              <a:rPr lang="en-US" dirty="0"/>
            </a:br>
            <a:r>
              <a:rPr lang="en-US" dirty="0"/>
              <a:t>c. Blood-stained feces (bleeding). </a:t>
            </a:r>
          </a:p>
          <a:p>
            <a:r>
              <a:rPr lang="en-US" dirty="0"/>
              <a:t>Post-mortem changes. </a:t>
            </a:r>
          </a:p>
          <a:p>
            <a:r>
              <a:rPr lang="en-US" dirty="0"/>
              <a:t>Examination of fecal sample with light microscope for detection of oocysts. </a:t>
            </a:r>
          </a:p>
          <a:p>
            <a:r>
              <a:rPr lang="en-US" dirty="0"/>
              <a:t>Histopathology. </a:t>
            </a:r>
          </a:p>
          <a:p>
            <a:endParaRPr lang="en-US" dirty="0"/>
          </a:p>
        </p:txBody>
      </p:sp>
      <p:sp>
        <p:nvSpPr>
          <p:cNvPr id="4" name="Content Placeholder 3">
            <a:extLst>
              <a:ext uri="{FF2B5EF4-FFF2-40B4-BE49-F238E27FC236}">
                <a16:creationId xmlns:a16="http://schemas.microsoft.com/office/drawing/2014/main" id="{B270C80E-AA42-21E3-4062-62733D771EAC}"/>
              </a:ext>
            </a:extLst>
          </p:cNvPr>
          <p:cNvSpPr>
            <a:spLocks noGrp="1"/>
          </p:cNvSpPr>
          <p:nvPr>
            <p:ph sz="half" idx="2"/>
          </p:nvPr>
        </p:nvSpPr>
        <p:spPr/>
        <p:txBody>
          <a:bodyPr>
            <a:normAutofit/>
          </a:bodyPr>
          <a:lstStyle/>
          <a:p>
            <a:r>
              <a:rPr lang="en-US" b="1" dirty="0"/>
              <a:t>Treatment:</a:t>
            </a:r>
            <a:endParaRPr lang="en-US" dirty="0"/>
          </a:p>
          <a:p>
            <a:r>
              <a:rPr lang="en-US" dirty="0" err="1"/>
              <a:t>Amprolium</a:t>
            </a:r>
            <a:r>
              <a:rPr lang="en-US" dirty="0"/>
              <a:t>: drug of choice, administered in drinking water. </a:t>
            </a:r>
          </a:p>
          <a:p>
            <a:r>
              <a:rPr lang="en-US" dirty="0"/>
              <a:t>Sulfonamides (e.g., sulfadimidine, sulfamethazine). </a:t>
            </a:r>
          </a:p>
          <a:p>
            <a:r>
              <a:rPr lang="en-US" dirty="0">
                <a:highlight>
                  <a:srgbClr val="FFFF00"/>
                </a:highlight>
              </a:rPr>
              <a:t>Toltrazuril: highly effective anticoccidial, used in drinking water. </a:t>
            </a:r>
          </a:p>
          <a:p>
            <a:r>
              <a:rPr lang="en-US" dirty="0"/>
              <a:t>Diclazuril: potent anticoccidial with strong efficacy against </a:t>
            </a:r>
            <a:r>
              <a:rPr lang="en-US" i="1" dirty="0"/>
              <a:t>Eimeria</a:t>
            </a:r>
            <a:r>
              <a:rPr lang="en-US" dirty="0"/>
              <a:t> spp. </a:t>
            </a:r>
          </a:p>
          <a:p>
            <a:endParaRPr lang="en-US" dirty="0"/>
          </a:p>
        </p:txBody>
      </p:sp>
    </p:spTree>
    <p:extLst>
      <p:ext uri="{BB962C8B-B14F-4D97-AF65-F5344CB8AC3E}">
        <p14:creationId xmlns:p14="http://schemas.microsoft.com/office/powerpoint/2010/main" val="27795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8299-9148-41B6-6A35-38793749C4E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2325759-D34F-18E2-C2EF-C0165259FEBA}"/>
              </a:ext>
            </a:extLst>
          </p:cNvPr>
          <p:cNvSpPr>
            <a:spLocks noGrp="1"/>
          </p:cNvSpPr>
          <p:nvPr>
            <p:ph sz="half" idx="1"/>
          </p:nvPr>
        </p:nvSpPr>
        <p:spPr/>
        <p:txBody>
          <a:bodyPr/>
          <a:lstStyle/>
          <a:p>
            <a:r>
              <a:rPr lang="en-US" b="1" dirty="0"/>
              <a:t>1. Trichomonas Infection:</a:t>
            </a:r>
            <a:endParaRPr lang="en-US" dirty="0"/>
          </a:p>
          <a:p>
            <a:r>
              <a:rPr lang="en-US" dirty="0"/>
              <a:t>Avian trichomoniasis is a disease of young birds. Adult birds that recover from the infection may still carry the parasite, but are resistant to reinfection. </a:t>
            </a:r>
            <a:r>
              <a:rPr lang="en-US" i="1" dirty="0"/>
              <a:t>Trichomonas </a:t>
            </a:r>
            <a:r>
              <a:rPr lang="en-US" i="1" dirty="0" err="1"/>
              <a:t>gallinae</a:t>
            </a:r>
            <a:r>
              <a:rPr lang="en-US" dirty="0"/>
              <a:t> is a common parasite of pigeons and doves. Other birds such as domestic and wild turkeys and chickens may also become infected.</a:t>
            </a:r>
          </a:p>
          <a:p>
            <a:endParaRPr lang="en-US" dirty="0"/>
          </a:p>
        </p:txBody>
      </p:sp>
      <p:sp>
        <p:nvSpPr>
          <p:cNvPr id="4" name="Content Placeholder 3">
            <a:extLst>
              <a:ext uri="{FF2B5EF4-FFF2-40B4-BE49-F238E27FC236}">
                <a16:creationId xmlns:a16="http://schemas.microsoft.com/office/drawing/2014/main" id="{619C754E-926D-6AF3-9F0D-9EDF39D162F6}"/>
              </a:ext>
            </a:extLst>
          </p:cNvPr>
          <p:cNvSpPr>
            <a:spLocks noGrp="1"/>
          </p:cNvSpPr>
          <p:nvPr>
            <p:ph sz="half" idx="2"/>
          </p:nvPr>
        </p:nvSpPr>
        <p:spPr/>
        <p:txBody>
          <a:bodyPr/>
          <a:lstStyle/>
          <a:p>
            <a:r>
              <a:rPr lang="en-US" i="1" dirty="0">
                <a:highlight>
                  <a:srgbClr val="00FF00"/>
                </a:highlight>
              </a:rPr>
              <a:t>Trichomonas </a:t>
            </a:r>
            <a:r>
              <a:rPr lang="en-US" i="1" dirty="0" err="1">
                <a:highlight>
                  <a:srgbClr val="00FF00"/>
                </a:highlight>
              </a:rPr>
              <a:t>gallinae</a:t>
            </a:r>
            <a:r>
              <a:rPr lang="en-US" dirty="0">
                <a:highlight>
                  <a:srgbClr val="00FF00"/>
                </a:highlight>
              </a:rPr>
              <a:t> is generally found in the oral–nasal cavity or anterior end of the digestive and respiratory tracts.</a:t>
            </a:r>
          </a:p>
          <a:p>
            <a:r>
              <a:rPr lang="en-US" b="1" dirty="0"/>
              <a:t>Transmission:</a:t>
            </a:r>
            <a:endParaRPr lang="en-US" dirty="0"/>
          </a:p>
          <a:p>
            <a:r>
              <a:rPr lang="en-US" dirty="0"/>
              <a:t>From bird to bird through:</a:t>
            </a:r>
            <a:br>
              <a:rPr lang="en-US" dirty="0"/>
            </a:br>
            <a:r>
              <a:rPr lang="en-US" dirty="0"/>
              <a:t>a. Carriers.</a:t>
            </a:r>
            <a:br>
              <a:rPr lang="en-US" dirty="0"/>
            </a:br>
            <a:r>
              <a:rPr lang="en-US" dirty="0"/>
              <a:t>b. Contaminated water and feed.</a:t>
            </a:r>
            <a:br>
              <a:rPr lang="en-US" dirty="0"/>
            </a:br>
            <a:r>
              <a:rPr lang="en-US" dirty="0"/>
              <a:t>c. Wild pigeons and other birds.</a:t>
            </a:r>
          </a:p>
          <a:p>
            <a:endParaRPr lang="en-US" dirty="0"/>
          </a:p>
        </p:txBody>
      </p:sp>
    </p:spTree>
    <p:extLst>
      <p:ext uri="{BB962C8B-B14F-4D97-AF65-F5344CB8AC3E}">
        <p14:creationId xmlns:p14="http://schemas.microsoft.com/office/powerpoint/2010/main" val="75592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954A-04C7-AFE5-D449-1280FEBBF182}"/>
              </a:ext>
            </a:extLst>
          </p:cNvPr>
          <p:cNvSpPr>
            <a:spLocks noGrp="1"/>
          </p:cNvSpPr>
          <p:nvPr>
            <p:ph type="title"/>
          </p:nvPr>
        </p:nvSpPr>
        <p:spPr/>
        <p:txBody>
          <a:bodyPr/>
          <a:lstStyle/>
          <a:p>
            <a:r>
              <a:rPr lang="en-US" b="1" dirty="0"/>
              <a:t>(Short):</a:t>
            </a:r>
            <a:endParaRPr lang="en-US" dirty="0"/>
          </a:p>
        </p:txBody>
      </p:sp>
      <p:sp>
        <p:nvSpPr>
          <p:cNvPr id="3" name="Content Placeholder 2">
            <a:extLst>
              <a:ext uri="{FF2B5EF4-FFF2-40B4-BE49-F238E27FC236}">
                <a16:creationId xmlns:a16="http://schemas.microsoft.com/office/drawing/2014/main" id="{71EEA8E1-3A55-DD3D-8B44-EA144613D69A}"/>
              </a:ext>
            </a:extLst>
          </p:cNvPr>
          <p:cNvSpPr>
            <a:spLocks noGrp="1"/>
          </p:cNvSpPr>
          <p:nvPr>
            <p:ph sz="half" idx="1"/>
          </p:nvPr>
        </p:nvSpPr>
        <p:spPr/>
        <p:txBody>
          <a:bodyPr>
            <a:normAutofit lnSpcReduction="10000"/>
          </a:bodyPr>
          <a:lstStyle/>
          <a:p>
            <a:r>
              <a:rPr lang="en-US" b="1" dirty="0"/>
              <a:t>Clinical signs</a:t>
            </a:r>
            <a:endParaRPr lang="en-US" dirty="0"/>
          </a:p>
          <a:p>
            <a:r>
              <a:rPr lang="en-US" b="1" dirty="0"/>
              <a:t>Adults (acute):</a:t>
            </a:r>
            <a:r>
              <a:rPr lang="en-US" dirty="0"/>
              <a:t> Sudden death with minimal signs. </a:t>
            </a:r>
          </a:p>
          <a:p>
            <a:r>
              <a:rPr lang="en-US" b="1" dirty="0"/>
              <a:t>Young birds:</a:t>
            </a:r>
            <a:r>
              <a:rPr lang="en-US" dirty="0"/>
              <a:t> Yellowish-white nodules in oral cavity, esophagus, and crop (suggestive of trichomoniasis). </a:t>
            </a:r>
          </a:p>
          <a:p>
            <a:r>
              <a:rPr lang="en-US" b="1" dirty="0"/>
              <a:t>General signs:</a:t>
            </a:r>
            <a:r>
              <a:rPr lang="en-US" dirty="0"/>
              <a:t> Anorexia, weight loss, ruffled feathers, dullness, weakness, imbalance, ± diarrhea. </a:t>
            </a:r>
          </a:p>
          <a:p>
            <a:r>
              <a:rPr lang="en-US" b="1" dirty="0"/>
              <a:t>Outcome:</a:t>
            </a:r>
            <a:r>
              <a:rPr lang="en-US" dirty="0"/>
              <a:t> Death may occur within 3 weeks. </a:t>
            </a:r>
          </a:p>
          <a:p>
            <a:endParaRPr lang="en-US" dirty="0"/>
          </a:p>
        </p:txBody>
      </p:sp>
      <p:sp>
        <p:nvSpPr>
          <p:cNvPr id="4" name="Content Placeholder 3">
            <a:extLst>
              <a:ext uri="{FF2B5EF4-FFF2-40B4-BE49-F238E27FC236}">
                <a16:creationId xmlns:a16="http://schemas.microsoft.com/office/drawing/2014/main" id="{C5F3E1D0-853E-E347-CBAB-57A894C51F07}"/>
              </a:ext>
            </a:extLst>
          </p:cNvPr>
          <p:cNvSpPr>
            <a:spLocks noGrp="1"/>
          </p:cNvSpPr>
          <p:nvPr>
            <p:ph sz="half" idx="2"/>
          </p:nvPr>
        </p:nvSpPr>
        <p:spPr/>
        <p:txBody>
          <a:bodyPr>
            <a:normAutofit lnSpcReduction="10000"/>
          </a:bodyPr>
          <a:lstStyle/>
          <a:p>
            <a:r>
              <a:rPr lang="en-US" b="1" dirty="0"/>
              <a:t>Post-mortem lesions (young):</a:t>
            </a:r>
            <a:endParaRPr lang="en-US" dirty="0"/>
          </a:p>
          <a:p>
            <a:r>
              <a:rPr lang="en-US" dirty="0"/>
              <a:t>Small white–yellow lesions in mouth (soft palate). </a:t>
            </a:r>
          </a:p>
          <a:p>
            <a:r>
              <a:rPr lang="en-US" dirty="0"/>
              <a:t>Inflammation and ulceration of mucosa. </a:t>
            </a:r>
          </a:p>
          <a:p>
            <a:r>
              <a:rPr lang="en-US" dirty="0"/>
              <a:t>Cheesy material in mouth and crop. </a:t>
            </a:r>
          </a:p>
          <a:p>
            <a:r>
              <a:rPr lang="en-US" dirty="0"/>
              <a:t>Large necrotic masses may block lumen. </a:t>
            </a:r>
          </a:p>
          <a:p>
            <a:r>
              <a:rPr lang="en-US" dirty="0"/>
              <a:t>May spread to liver and other organs.</a:t>
            </a:r>
          </a:p>
          <a:p>
            <a:r>
              <a:rPr lang="en-US" b="1" dirty="0"/>
              <a:t>Adults</a:t>
            </a:r>
            <a:r>
              <a:rPr lang="ar-IQ" b="1" dirty="0"/>
              <a:t> </a:t>
            </a:r>
            <a:r>
              <a:rPr lang="en-US" dirty="0"/>
              <a:t>None</a:t>
            </a:r>
            <a:r>
              <a:rPr lang="ar-IQ" b="1" dirty="0"/>
              <a:t>   </a:t>
            </a:r>
            <a:endParaRPr lang="en-US" dirty="0"/>
          </a:p>
        </p:txBody>
      </p:sp>
    </p:spTree>
    <p:extLst>
      <p:ext uri="{BB962C8B-B14F-4D97-AF65-F5344CB8AC3E}">
        <p14:creationId xmlns:p14="http://schemas.microsoft.com/office/powerpoint/2010/main" val="757707608"/>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{DBFA0A39-9C61-4E02-9215-C9FB3CEC63EF}TFf0a5ceae-4542-492d-822e-d65a94fb0e1e3b562c5a_win32-009a0557e699</Template>
  <TotalTime>115</TotalTime>
  <Words>1164</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Unicode MS</vt:lpstr>
      <vt:lpstr>Bookman Old Style</vt:lpstr>
      <vt:lpstr>Calibri</vt:lpstr>
      <vt:lpstr>Franklin Gothic Book</vt:lpstr>
      <vt:lpstr>Custom</vt:lpstr>
      <vt:lpstr>Avian Coccidiosis+  Trichomonas Infection + Histomoniasis </vt:lpstr>
      <vt:lpstr>Avian coccidiosis is a protozoal disease caused by Eimeria spp., with 9 important species affecting chickens including E. tenella and E. necatrix (highly pathogenic), E. acervulina and E. maxima (moderate), and others with milder effects. Infection occurs mainly at 3–6 weeks of age, although all ages can be affected depending on immunity and management.  Transmission is through ingestion of sporulated oocysts via the fecal–oral route, especially under conditions of high humidity, poor litter management, and high stocking density. Clinically, birds show diarrhea (sometimes bloody), reduced growth, and decreased production, while lesions are site-specific within the intestine, ranging from mild enteritis to severe hemorrhage, particularly in the ceca with E. tenella.st quote that reflects your approac</vt:lpstr>
      <vt:lpstr>Avian Coccidiosis</vt:lpstr>
      <vt:lpstr>Species affecting chickens</vt:lpstr>
      <vt:lpstr>PowerPoint Presentation</vt:lpstr>
      <vt:lpstr>PowerPoint Presentation</vt:lpstr>
      <vt:lpstr>Diagnosis: </vt:lpstr>
      <vt:lpstr>PowerPoint Presentation</vt:lpstr>
      <vt:lpstr>(Short):</vt:lpstr>
      <vt:lpstr>PowerPoint Presentation</vt:lpstr>
      <vt:lpstr>Histomoniasis (Blackhead):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Maher</dc:creator>
  <cp:lastModifiedBy>Maher</cp:lastModifiedBy>
  <cp:revision>4</cp:revision>
  <dcterms:created xsi:type="dcterms:W3CDTF">2026-04-18T15:46:55Z</dcterms:created>
  <dcterms:modified xsi:type="dcterms:W3CDTF">2026-04-18T17:42:45Z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